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365" r:id="rId2"/>
    <p:sldId id="289" r:id="rId3"/>
    <p:sldId id="380" r:id="rId4"/>
    <p:sldId id="346" r:id="rId5"/>
    <p:sldId id="308" r:id="rId6"/>
    <p:sldId id="382" r:id="rId7"/>
    <p:sldId id="383" r:id="rId8"/>
    <p:sldId id="336" r:id="rId9"/>
    <p:sldId id="384" r:id="rId10"/>
    <p:sldId id="385" r:id="rId11"/>
    <p:sldId id="386" r:id="rId12"/>
    <p:sldId id="377" r:id="rId13"/>
    <p:sldId id="389" r:id="rId14"/>
    <p:sldId id="388" r:id="rId15"/>
    <p:sldId id="347" r:id="rId16"/>
    <p:sldId id="392" r:id="rId17"/>
    <p:sldId id="393" r:id="rId18"/>
    <p:sldId id="394" r:id="rId19"/>
    <p:sldId id="395" r:id="rId20"/>
    <p:sldId id="396" r:id="rId21"/>
    <p:sldId id="390" r:id="rId22"/>
    <p:sldId id="397" r:id="rId23"/>
    <p:sldId id="398" r:id="rId24"/>
    <p:sldId id="399" r:id="rId25"/>
    <p:sldId id="402" r:id="rId26"/>
    <p:sldId id="401" r:id="rId27"/>
    <p:sldId id="349" r:id="rId28"/>
    <p:sldId id="403" r:id="rId29"/>
    <p:sldId id="404" r:id="rId30"/>
    <p:sldId id="405" r:id="rId31"/>
    <p:sldId id="360" r:id="rId32"/>
    <p:sldId id="379" r:id="rId33"/>
    <p:sldId id="326" r:id="rId34"/>
    <p:sldId id="330" r:id="rId35"/>
    <p:sldId id="298" r:id="rId36"/>
    <p:sldId id="31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Fira Code" panose="020B0809050000020004" pitchFamily="49" charset="0"/>
      <p:regular r:id="rId45"/>
      <p:bold r:id="rId46"/>
    </p:embeddedFont>
    <p:embeddedFont>
      <p:font typeface="Fira Sans" panose="020B0503050000020004" pitchFamily="34" charset="0"/>
      <p:regular r:id="rId47"/>
      <p:bold r:id="rId48"/>
      <p:italic r:id="rId49"/>
      <p:boldItalic r:id="rId50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0:59:0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24575,'5'-2'0,"0"0"0,0 1 0,0-1 0,0 1 0,0 0 0,0 0 0,0 1 0,0 0 0,1 0 0,-1 0 0,0 0 0,0 1 0,0-1 0,5 3 0,12-1 0,42 3 0,88 16 0,-73-10 0,-1-4 0,1-4 0,83-7 0,-16 1 0,431 3 0,-530 2 0,69 12 0,8 2 0,490-10 0,-340-9 0,-226 4 0,1 3 0,65 13 0,45 1 0,0 0 0,-102-11-455,0-2 0,74-3 0,-101-3-6371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3T10:59:10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24575,'49'50'0,"-21"-19"0,2-1 0,1-1 0,2-1 0,0-2 0,59 34 0,56 6 0,-68-32 0,-74-32 0,1 1 0,-1 0 0,0 1 0,-1-1 0,1 1 0,-1 0 0,1 1 0,5 6 0,-10-9 0,1 0 0,-1 0 0,1 0 0,-1 0 0,0 0 0,0 1 0,0-1 0,0 1 0,0-1 0,-1 1 0,1-1 0,-1 1 0,1-1 0,-1 1 0,0-1 0,0 1 0,0-1 0,0 1 0,-1-1 0,1 1 0,-1-1 0,0 1 0,1-1 0,-1 1 0,-2 2 0,-2 6 0,0-1 0,-1 0 0,-1 0 0,0 0 0,0-1 0,-1 0 0,0 0 0,0-1 0,-1 0 0,0 0 0,-1-1 0,0-1 0,-11 7 0,-16 5 0,-1-1 0,-58 18 0,58-23 0,0 2 0,-46 24 0,70-30 0,1 0 0,0 0 0,0 1 0,1 1 0,0 0 0,1 0 0,0 1 0,0 1 0,2 0 0,-13 18 0,2 2-1365,0-2-5461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expand_grid%28%250A%2520%2520theta%2520%253D%2520c%281%252C%25202%252C%25203%29%252C%2520%250A%2520%2520phi%2520%253D%2520c%28%2522A%2522%252C%2520%2522B%2522%252C%2520%2522C%2522%29%252C%2520%250A%2520%2520rho%2520%253D%2520c%280.1%252C%25200.15%252C%25200.20%29%250A%29%250A%250A%2523%2520A%2520tibble%253A%252027%2520x%25203%250A%2520%2520%2520theta%2520phi%2520%2520%2520%2520%2520rho%250A%2520%2520%2520%253Cdbl%253E%2520%253Cchr%253E%2520%253Cdbl%253E%250A%25201%2520%2520%2520%2520%25201%2520A%2520%2520%2520%2520%2520%25200.1%2520%250A%25202%2520%2520%2520%2520%25201%2520A%2520%2520%2520%2520%2520%25200.15%250A%25203%2520%2520%2520%2520%25201%2520A%2520%2520%2520%2520%2520%25200.2%2520%250A%25204%2520%2520%2520%2520%25201%2520B%2520%2520%2520%2520%2520%25200.1%2520%250A%25205%2520%2520%2520%2520%25201%2520B%2520%2520%2520%2520%2520%25200.15%250A%25206%2520%2520%2520%2520%25201%2520B%2520%2520%2520%2520%2520%25200.2%2520%250A%25207%2520%2520%2520%2520%25201%2520C%2520%2520%2520%2520%2520%25200.1%2520%250A%25208%2520%2520%2520%2520%25201%2520C%2520%2520%2520%2520%2520%25200.15%250A%25209%2520%2520%2520%2520%25201%2520C%2520%2520%2520%2520%2520%25200.2%2520%250A10%2520%2520%2520%2520%25202%2520A%2520%2520%2520%2520%2520%25200.1%2520%250A%2523%2520...%2520with%252017%2520more%2520row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482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%2523%2520A%2520tibble%253A%25203%252C248%2520x%25206%250A%2520%2520%2520%2520%2520row%2520%2520%2520%2520nl%2520%2520west%2520nonwest%2520iter%2520%2520%2520%2520%2520%2520%2520Ba%2520%2520%2520%2520%2520%2520%2520%2520%250A%2520%2520%2520%253Cint%253E%2520%253Cdbl%253E%2520%253Cdbl%253E%2520%2520%2520%253Cdbl%253E%2520%253Clist%253E%2520%2520%2520%2520%2520%253Clist%253E%2520%2520%2520%2520%250A%25201%2520%2520%2520%2520%25201%2520%25200.69%2520%25200.19%2520%2520%2520%25200.12%2520%253Cint%2520%255B50%255D%253E%2520%253Cdbl%2520%255B91%255D%253E%250A%25202%2520%2520%2520%2520%25202%2520%25200.75%2520%25200.16%2520%2520%2520%25200.09%2520%253Cint%2520%255B50%255D%253E%2520%253Cdbl%2520%255B91%255D%253E%250A%25203%2520%2520%2520%2520%25203%2520%25200.74%2520%25200.16%2520%2520%2520%25200.1%2520%2520%253Cint%2520%255B50%255D%253E%2520%253Cdbl%2520%255B91%255D%253E%250A%25204%2520%2520%2520%2520%25204%2520%25200.68%2520%25200.14%2520%2520%2520%25200.18%2520%253Cint%2520%255B50%255D%253E%2520%253Cdbl%2520%255B91%255D%253E%250A%25205%2520%2520%2520%2520%25205%2520%25200.71%2520%25200.13%2520%2520%2520%25200.16%2520%253Cint%2520%255B50%255D%253E%2520%253Cdbl%2520%255B91%255D%253E%250A%25206%2520%2520%2520%2520%25206%2520%25200.78%2520%25200.14%2520%2520%2520%25200.08%2520%253Cint%2520%255B50%255D%253E%2520%253Cdbl%2520%255B91%255D%253E%250A%25207%2520%2520%2520%2520%25207%2520%25200.77%2520%25200.13%2520%2520%2520%25200.1%2520%2520%253Cint%2520%255B50%255D%253E%2520%253Cdbl%2520%255B91%255D%253E%250A%25208%2520%2520%2520%2520%25208%2520%25200.8%2520%2520%25200.1%2520%2520%2520%2520%25200.1%2520%2520%253Cint%2520%255B50%255D%253E%2520%253Cdbl%2520%255B91%255D%253E%250A%25209%2520%2520%2520%2520%25209%2520%25200.85%2520%25200.09%2520%2520%2520%25200.06%2520%253Cint%2520%255B50%255D%253E%2520%253Cdbl%2520%255B91%255D%253E%250A10%2520%2520%2520%252010%2520%25200.68%2520%25200.14%2520%2520%2520%25200.18%2520%253Cint%2520%255B50%255D%253E%2520%253Cdbl%2520%255B91%255D%253E%250A%2523%2520...%2520with%25203%252C238%2520more%2520row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%2523%2520A%2520tibble%253A%252014%252C778%252C400%2520x%25206%250A%2520%2520%2520%2520%2520row%2520%2520%2520%2520nl%2520%2520west%2520nonwest%2520%2520iter%2520%2520%2520%2520Ba%250A%2520%2520%2520%253Cint%253E%2520%253Cdbl%253E%2520%253Cdbl%253E%2520%2520%2520%253Cdbl%253E%2520%253Cint%253E%2520%253Cdbl%253E%250A%25201%2520%2520%2520%2520%25201%2520%25200.69%2520%25200.19%2520%2520%2520%25200.12%2520%2520%2520%2520%25201%2520%25200.05%250A%25202%2520%2520%2520%2520%25201%2520%25200.69%2520%25200.19%2520%2520%2520%25200.12%2520%2520%2520%2520%25202%2520%25200.05%250A%25203%2520%2520%2520%2520%25201%2520%25200.69%2520%25200.19%2520%2520%2520%25200.12%2520%2520%2520%2520%25203%2520%25200.05%250A%25204%2520%2520%2520%2520%25201%2520%25200.69%2520%25200.19%2520%2520%2520%25200.12%2520%2520%2520%2520%25204%2520%25200.05%250A%25205%2520%2520%2520%2520%25201%2520%25200.69%2520%25200.19%2520%2520%2520%25200.12%2520%2520%2520%2520%25205%2520%25200.05%250A%25206%2520%2520%2520%2520%25201%2520%25200.69%2520%25200.19%2520%2520%2520%25200.12%2520%2520%2520%2520%25206%2520%25200.05%250A%25207%2520%2520%2520%2520%25201%2520%25200.69%2520%25200.19%2520%2520%2520%25200.12%2520%2520%2520%2520%25207%2520%25200.05%250A%25208%2520%2520%2520%2520%25201%2520%25200.69%2520%25200.19%2520%2520%2520%25200.12%2520%2520%2520%2520%25208%2520%25200.05%250A%25209%2520%2520%2520%2520%25201%2520%25200.69%2520%25200.19%2520%2520%2520%25200.12%2520%2520%2520%2520%25209%2520%25200.05%250A10%2520%2520%2520%2520%25201%2520%25200.69%2520%25200.19%2520%2520%2520%25200.12%2520%2520%2520%252010%2520%25200.05%250A%2523%2520...%2520with%252014%252C778%252C390%2520more%2520row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906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analysis_function%2520%253C-%2520function%28row_idx%29%2520%257B%250A%2520%2520%2523%2520Get%2520the%2520parameters%2520belonging%2520to%2520this%2520row%250A%2520%2520settings%2520%253C-%2520as.list%28grid_tbl%255Brow_idx%252C%255D%29%250A%2520%2520%250A%2520%2520%2523%2520compute%2520the%2520proportion%2520of%2520happy%2520nonwestern%2520migrants%250A%2520%2520%2523%2520use%2520trycatch%2520to%2520avoid%2520crashing.%2520This%2520is%2520important%2520otherwise%250A%2520%2520%2523%2520you%2520will%2520have%2520a%2520lot%2520of%2520problems%2520with%2520underused%2520compute%21%250A%2520%2520out%2520%253C-%2520tryCatch%28%250A%2520%2520%2520%2520%2523%2520this%2520is%2520the%2520expression%2520to%2520evaluate%250A%2520%2520%2520%2520expr%2520%253D%2520%257B%250A%2520%2520%2520%2520%2520%2520prop_vec%2520%253C-%2520c%28settings%2524nl%252C%2520settings%2524west%252C%2520settings%2524nonwest%29%250A%2520%2520%2520%2520%2520%2520res%2520%253C-%2520abm_cpp%28prop%2520%253D%2520prop_vec%252C%2520Ba%2520%253D%2520settings%2524Ba%29%250A%2520%2520%2520%2520%2520%2520return%28res%2524h_prop%255B3%255D%29%250A%2520%2520%2520%2520%257D%252C%2520%250A%2520%2520%2520%2520%2523%2520if%2520there%2520is%2520an%2520error%252C%2520return%2520NA%2520as%2520output%21%250A%2520%2520%2520%2520error%2520%253D%2520function%28e%29%2520return%28NA%29%250A%2520%2520%29%250A%2520%2520%250A%2520%2520return%28out%29%250A%257D	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716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getting%2520the%2520arguments%2520from%2520the%2520commandline%250Aargs%2520%253C-%2520commandArgs%28trailingOnly%2520%253D%2520TRUE%29%250Anum%2520%2520%253C-%2520as.numeric%28args%255B1%255D%29%250A%250A%2523%2520return%2520random%2520numbers%250Arnorm%28num%29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253E%2520Rscript%2520my_script.R%252010%250A%250A%2520%255B1%255D%2520%25201.01272137%2520-2.10078427%2520%25200.58351622%2520-0.62444158%2520-1.22377068%2520-0.07592772%250A%2520%255B7%255D%2520-0.12156296%2520%25202.17437392%2520-0.18906297%2520%25201.78086798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138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getting%2520the%2520arguments%2520from%2520the%2520commandline%250Aargs%2520%253C-%2520commandArgs%28trailingOnly%2520%253D%2520TRUE%29%250Anum%2520%2520%253C-%2520as.numeric%28args%255B1%255D%29%250A%250A%2523%2520return%2520random%2520numbers%250Arnorm%28num%29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253E%2520Rscript%2520my_script.R%252010%250A%250A%2520%255B1%255D%2520%25201.01272137%2520-2.10078427%2520%25200.58351622%2520-0.62444158%2520-1.22377068%2520-0.07592772%250A%2520%255B7%255D%2520-0.12156296%2520%25202.17437392%2520-0.18906297%2520%25201.78086798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53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getting%2520the%2520arguments%2520from%2520the%2520commandline%250Aargs%2520%253C-%2520commandArgs%28trailingOnly%2520%253D%2520TRUE%29%250Anum%2520%2520%253C-%2520as.numeric%28args%255B1%255D%29%250A%250A%2523%2520return%2520random%2520numbers%250Arnorm%28num%29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253E%2520Rscript%2520my_script.R%252010%250A%250A%2520%255B1%255D%2520%25201.01272137%2520-2.10078427%2520%25200.58351622%2520-0.62444158%2520-1.22377068%2520-0.07592772%250A%2520%255B7%255D%2520-0.12156296%2520%25202.17437392%2520-0.18906297%2520%25201.78086798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543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getting%2520the%2520arguments%2520from%2520the%2520commandline%250Aargs%2520%253C-%2520commandArgs%28trailingOnly%2520%253D%2520TRUE%29%250Anum%2520%2520%253C-%2520as.numeric%28args%255B1%255D%29%250A%250A%2523%2520return%2520random%2520numbers%250Arnorm%28num%29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253E%2520Rscript%2520my_script.R%252010%250A%250A%2520%255B1%255D%2520%25201.01272137%2520-2.10078427%2520%25200.58351622%2520-0.62444158%2520-1.22377068%2520-0.07592772%250A%2520%255B7%255D%2520-0.12156296%2520%25202.17437392%2520-0.18906297%2520%25201.78086798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635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getting%2520the%2520arguments%2520from%2520the%2520commandline%250Aargs%2520%253C-%2520commandArgs%28trailingOnly%2520%253D%2520TRUE%29%250Anum%2520%2520%253C-%2520as.numeric%28args%255B1%255D%29%250A%250A%2523%2520return%2520random%2520numbers%250Arnorm%28num%29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253E%2520Rscript%2520my_script.R%252010%250A%250A%2520%255B1%255D%2520%25201.01272137%2520-2.10078427%2520%25200.58351622%2520-0.62444158%2520-1.22377068%2520-0.07592772%250A%2520%255B7%255D%2520-0.12156296%2520%25202.17437392%2520-0.18906297%2520%25201.78086798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7818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application%2Fx-sh&amp;width=680&amp;ds=true&amp;dsyoff=13px&amp;dsblur=33px&amp;wc=false&amp;wa=true&amp;pv=79px&amp;ph=76px&amp;ln=false&amp;fl=1&amp;fm=Fira+Code&amp;fs=14px&amp;lh=133%25&amp;si=false&amp;es=2x&amp;wm=false&amp;code=%2523%21%252Fbin%252Fbash%250A%250A%2523%2520usage%253A%2520sbatch%2520-a%25201-100%252005_array_job.sh%250A%250A%2523%2520Array%2520job%2520shell%2520script%2520which%2520runs%2520R%2520code%250A%2523%2520last%2520edited%25202022-04-04%2520by%2520%2540vankesteren%250A%2523%2520ODISSEI%2520Social%2520Data%2520Science%2520team%250A%250A%2523%2520Set%2520job%2520requirements%250A%2523SBATCH%2520-n%25201%250A%2523SBATCH%2520-t%252000%253A45%253A00%250A%2523SBATCH%2520-o%2520.%252Flogs%252Foutput.%2525a.out%2520%2523%2520STDOUT%250A%2523SBATCH%2520--mail-type%253DBEGIN%252CEND%250A%2523SBATCH%2520--mail-user%253De.vankesteren1%2540uu.nl%250A%250A%250A%2523%2520Loading%2520modules%250Amodule%2520load%25202021%250Amodule%2520load%2520R%252F4.1.0-foss-2021a%250A%250A%2523%2520Run%2520the%2520script%250ARscript%2520%252204_array_job.R%2522%2520%2524SLURM_ARRAY_TASK_I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537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682DEC4-5326-EFD6-352D-98620EDDD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64815"/>
          <a:stretch/>
        </p:blipFill>
        <p:spPr>
          <a:xfrm>
            <a:off x="3331053" y="1844642"/>
            <a:ext cx="5529894" cy="2006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A78DD-7A8F-3158-1202-898B0681F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375" y="4010058"/>
            <a:ext cx="6699250" cy="1325559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1 discussion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3710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85A8793-1DC0-F68B-F7D9-89E2F530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19" y="874642"/>
            <a:ext cx="4416281" cy="612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Tibbles and nested columns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2800" y="1825627"/>
            <a:ext cx="42418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Useful function: </a:t>
            </a:r>
            <a:r>
              <a:rPr lang="en-GB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expand_grid</a:t>
            </a:r>
            <a:r>
              <a:rPr lang="en-GB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1696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Tibbles and nested columns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will use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tibbles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with nested columns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</a:t>
            </a:r>
            <a:r>
              <a:rPr lang="en-GB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unnest_longer</a:t>
            </a:r>
            <a:r>
              <a:rPr lang="en-GB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those nested columns to different rows: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6E8B45-C944-DEE3-BA0D-9A88DAC34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2776238"/>
            <a:ext cx="5600702" cy="4175724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8C4A91-F5CD-7A1B-8DA1-C7152629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48" y="2776238"/>
            <a:ext cx="4819649" cy="41710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FC7768-A017-8F53-232C-C8D1CA512A40}"/>
              </a:ext>
            </a:extLst>
          </p:cNvPr>
          <p:cNvGrpSpPr/>
          <p:nvPr/>
        </p:nvGrpSpPr>
        <p:grpSpPr>
          <a:xfrm>
            <a:off x="5644930" y="4698900"/>
            <a:ext cx="1256760" cy="327960"/>
            <a:chOff x="5644930" y="4698900"/>
            <a:chExt cx="12567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6C13C8-C905-B785-2CB0-382AEE1B4A0B}"/>
                    </a:ext>
                  </a:extLst>
                </p14:cNvPr>
                <p14:cNvContentPartPr/>
                <p14:nvPr/>
              </p14:nvContentPartPr>
              <p14:xfrm>
                <a:off x="5644930" y="4796460"/>
                <a:ext cx="1230840" cy="5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6C13C8-C905-B785-2CB0-382AEE1B4A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6930" y="4778820"/>
                  <a:ext cx="1266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AF87E9-F6B9-6EC9-BE49-21B23F417224}"/>
                    </a:ext>
                  </a:extLst>
                </p14:cNvPr>
                <p14:cNvContentPartPr/>
                <p14:nvPr/>
              </p14:nvContentPartPr>
              <p14:xfrm>
                <a:off x="6671290" y="4698900"/>
                <a:ext cx="230400" cy="32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AF87E9-F6B9-6EC9-BE49-21B23F4172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3290" y="4681260"/>
                  <a:ext cx="266040" cy="36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740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just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More of this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81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Supercomputing structure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991597" cy="466724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parameter grid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(data frame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an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analysis function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that takes in a row of the parameter grid and outputs a result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self-contained job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load a chunk of the grid and run the analysis function on several rows in parallel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shell script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to run the R job with SLURM parameters</a:t>
            </a: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9521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analysis function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it does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Input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 row from the grid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Output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our quantity of interest </a:t>
            </a:r>
            <a:br>
              <a:rPr lang="en-GB" dirty="0">
                <a:solidFill>
                  <a:srgbClr val="404040"/>
                </a:solidFill>
                <a:latin typeface="Fira Sans" pitchFamily="34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(proportion of happy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nonwestern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 migrants)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Should be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robust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, i.e., deal with problematic inputs gracefully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You should spend time testing this, you will literally run this code a million times</a:t>
            </a:r>
          </a:p>
        </p:txBody>
      </p:sp>
    </p:spTree>
    <p:extLst>
      <p:ext uri="{BB962C8B-B14F-4D97-AF65-F5344CB8AC3E}">
        <p14:creationId xmlns:p14="http://schemas.microsoft.com/office/powerpoint/2010/main" val="272368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E328F55-6D78-5332-7704-8CEC9A196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12" y="1027908"/>
            <a:ext cx="7551976" cy="5779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analysis function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64191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 R job script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it does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Input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 job number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Output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file with results from the ABMs and a log file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Self-contained, runnable from the command-line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Nice logging capabilities to show where things are going wrong if they do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Within-node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parallellization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(!)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7140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Self-contained R scripts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You can run R in non-interactive mode </a:t>
            </a:r>
            <a:br>
              <a:rPr lang="en-GB" dirty="0">
                <a:solidFill>
                  <a:srgbClr val="404040"/>
                </a:solidFill>
                <a:latin typeface="Fira Sans" pitchFamily="34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(if it’s in your environment variables)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399A55-91BA-79BF-CCFE-420708CB6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" y="2029270"/>
            <a:ext cx="6253163" cy="3450779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D6332D-481E-F7D8-14B3-3CF1FE287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" y="4192832"/>
            <a:ext cx="9128813" cy="29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1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Logging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several options available, e.g., the package </a:t>
            </a:r>
            <a:r>
              <a:rPr lang="en-GB" b="1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logging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For our case, we only need simple print (</a:t>
            </a:r>
            <a:r>
              <a:rPr lang="en-GB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cat()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 statements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SLURM will store the R console output to a file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Include statements in the script about which step is running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Include timestamps / elapsed time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8238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Supercomputing with 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Within-node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parallellization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SLURM, you get (and pay for!) an entire node at a time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Therefore, your R scripts need within-node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parallellization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Compute results for multiple grid rows at a time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“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Chunking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” your grid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6451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100" y="341082"/>
            <a:ext cx="9525000" cy="61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Within-node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parallellization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Get chunk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Start cluster / child processes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Compute chunk results on cluster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Save output to file (</a:t>
            </a:r>
            <a:r>
              <a:rPr lang="en-GB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results_001.rds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7534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Within-node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parallellization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big should the chunk be?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Depends on 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speed (ABM runs/second/core) 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number of cores on the node (16) 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long you want each job to take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long? Make it manageable, e.g., 30 minutes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If something goes wrong (and something will go wrong!) you can rerun in reasonable amount of time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Balance manageability and overhead: data loading,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Rcpp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code compiling, results storing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72845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just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More of this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561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Supercomputing structure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991597" cy="466724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parameter grid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(data frame)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Create an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analysis function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that takes in a row of the parameter grid and outputs a result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self-contained job script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to load a chunk of the grid and run the analysis function on several rows in parallel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shell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run the R job with SLURM parameters</a:t>
            </a: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6655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2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Shell script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572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We will use array jobs (as per SLURM terminology)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3200" b="1" dirty="0" err="1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sbatch</a:t>
            </a:r>
            <a:r>
              <a:rPr lang="en-GB" sz="3200" b="1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–a 1-77 my_script.sh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Will queue 77 jobs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Each job has a different environment variable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SLURM_ARRAY_TASK_ID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Pass this environment variable to </a:t>
            </a:r>
            <a:r>
              <a:rPr lang="en-GB" sz="3200" dirty="0" err="1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Rscript</a:t>
            </a: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2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Shell script</a:t>
            </a:r>
            <a:endParaRPr lang="en-GB" sz="1800" kern="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3FD784-396D-BE66-C9C4-A9F0DB15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-517712"/>
            <a:ext cx="7454900" cy="78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F0B96E-518B-9DC8-72CB-12125382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5" y="517433"/>
            <a:ext cx="10892029" cy="1325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8B91C-AF6C-32CB-243D-2BBE4AD6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5" y="2021522"/>
            <a:ext cx="10892029" cy="1578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69701-D0A1-2A96-B258-1B28199C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4" y="3778098"/>
            <a:ext cx="10892029" cy="25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1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Supercomputing structure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991597" cy="466724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parameter grid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(data frame)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an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analysis function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that takes in a row of the parameter grid and outputs a result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self-contained job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load a chunk of the grid and run the analysis function on several rows in parallel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shell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run the R job with SLURM parameters</a:t>
            </a: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0683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Supercomputing structure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8991597" cy="466724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parameter grid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(data frame)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an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analysis function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that takes in a row of the parameter grid and outputs a result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self-contained job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load a chunk of the grid and run the analysis function on several rows in parallel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a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shell script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 run the R job with SLURM parameters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9481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Hands-on session 2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9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1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72746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ABM for the Netherlands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62100"/>
            <a:ext cx="10572747" cy="49307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a good ABM implementation now.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Let’s connect our ABM to real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Base our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proportion parameter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on population data about neighbourhoods in NL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(fake, illustrative) research question: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What proportion of non-western migrants is “happy” with different levels of neighbourhood preference </a:t>
            </a:r>
            <a:r>
              <a:rPr lang="en-GB" b="1" i="1" dirty="0">
                <a:solidFill>
                  <a:srgbClr val="006388"/>
                </a:solidFill>
                <a:latin typeface="Fira Sans" pitchFamily="34"/>
              </a:rPr>
              <a:t>B</a:t>
            </a:r>
            <a:r>
              <a:rPr lang="en-GB" b="1" i="1" baseline="-25000" dirty="0">
                <a:solidFill>
                  <a:srgbClr val="006388"/>
                </a:solidFill>
                <a:latin typeface="Fira Sans" pitchFamily="34"/>
              </a:rPr>
              <a:t>a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159EA64-B662-11EA-A18B-58F42451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4" y="0"/>
            <a:ext cx="11871852" cy="71231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DAA3A-543E-74C0-23C5-E1021C39D1DF}"/>
              </a:ext>
            </a:extLst>
          </p:cNvPr>
          <p:cNvSpPr txBox="1"/>
          <p:nvPr/>
        </p:nvSpPr>
        <p:spPr>
          <a:xfrm>
            <a:off x="2473325" y="5868085"/>
            <a:ext cx="724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i="1" dirty="0">
                <a:latin typeface="Fira Sans" panose="020B0503050000020004" pitchFamily="34" charset="0"/>
                <a:ea typeface="Fira Sans" panose="020B0503050000020004" pitchFamily="34" charset="0"/>
              </a:rPr>
              <a:t>https://www.pdok.nl/introductie/-/article/cbs-wijken-en-buurten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3C0E846-49B6-BCED-EB4F-956BF425A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72746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ABM for the Netherlands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26300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9B301A-DE2F-4A71-A26B-BAE14D988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967741"/>
            <a:ext cx="9791700" cy="606710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DA694A-2B42-FEC4-F082-BCE13885F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72746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ABM for the Netherlands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48309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Parameter grid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3248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neighbourhoods in NL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will inspect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91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different levels of Ba parameter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For stability, we want 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50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iterations to average over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rgbClr val="006388"/>
                </a:solidFill>
                <a:latin typeface="Fira Sans" pitchFamily="34"/>
              </a:rPr>
              <a:t>3248*91*50 = 14 778 400 ABMs to run!</a:t>
            </a:r>
          </a:p>
          <a:p>
            <a:pPr>
              <a:lnSpc>
                <a:spcPct val="100000"/>
              </a:lnSpc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4193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Tibbles and nested columns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the hands-on, you will go through the grid code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This is just 1 version / implementation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There are other ways to create the grid (probably faster, too)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End result: one row per desired result</a:t>
            </a:r>
          </a:p>
        </p:txBody>
      </p:sp>
    </p:spTree>
    <p:extLst>
      <p:ext uri="{BB962C8B-B14F-4D97-AF65-F5344CB8AC3E}">
        <p14:creationId xmlns:p14="http://schemas.microsoft.com/office/powerpoint/2010/main" val="411117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3584</Words>
  <Application>Microsoft Office PowerPoint</Application>
  <PresentationFormat>Widescreen</PresentationFormat>
  <Paragraphs>167</Paragraphs>
  <Slides>36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Fira Sans</vt:lpstr>
      <vt:lpstr>Arial</vt:lpstr>
      <vt:lpstr>Fira Code</vt:lpstr>
      <vt:lpstr>Office Theme</vt:lpstr>
      <vt:lpstr>Hands-on 1 discussion</vt:lpstr>
      <vt:lpstr>Supercomputing with R</vt:lpstr>
      <vt:lpstr>Supercomputing structure</vt:lpstr>
      <vt:lpstr>PowerPoint Presentation</vt:lpstr>
      <vt:lpstr>ABM for the Netherlands</vt:lpstr>
      <vt:lpstr>ABM for the Netherlands</vt:lpstr>
      <vt:lpstr>ABM for the Netherlands</vt:lpstr>
      <vt:lpstr>Parameter grid</vt:lpstr>
      <vt:lpstr>Tibbles and nested columns</vt:lpstr>
      <vt:lpstr>Tibbles and nested columns</vt:lpstr>
      <vt:lpstr>Tibbles and nested columns</vt:lpstr>
      <vt:lpstr>PowerPoint Presentation</vt:lpstr>
      <vt:lpstr>Supercomputing structure</vt:lpstr>
      <vt:lpstr>PowerPoint Presentation</vt:lpstr>
      <vt:lpstr>The analysis function</vt:lpstr>
      <vt:lpstr>The analysis function</vt:lpstr>
      <vt:lpstr>The R job script</vt:lpstr>
      <vt:lpstr>Self-contained R scripts</vt:lpstr>
      <vt:lpstr>Logging</vt:lpstr>
      <vt:lpstr>Within-node parallellization</vt:lpstr>
      <vt:lpstr>PowerPoint Presentation</vt:lpstr>
      <vt:lpstr>Within-node parallellization</vt:lpstr>
      <vt:lpstr>Within-node parallellization</vt:lpstr>
      <vt:lpstr>PowerPoint Presentation</vt:lpstr>
      <vt:lpstr>Supercomputing structure</vt:lpstr>
      <vt:lpstr>PowerPoint Presentation</vt:lpstr>
      <vt:lpstr>Shell script</vt:lpstr>
      <vt:lpstr>Shell script</vt:lpstr>
      <vt:lpstr>PowerPoint Presentation</vt:lpstr>
      <vt:lpstr>Supercomputing structure</vt:lpstr>
      <vt:lpstr>Hands-on session 2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66</cp:revision>
  <dcterms:created xsi:type="dcterms:W3CDTF">2020-09-17T14:27:00Z</dcterms:created>
  <dcterms:modified xsi:type="dcterms:W3CDTF">2022-05-23T13:57:39Z</dcterms:modified>
</cp:coreProperties>
</file>